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69" r:id="rId6"/>
    <p:sldId id="268" r:id="rId7"/>
    <p:sldId id="258" r:id="rId8"/>
    <p:sldId id="259" r:id="rId9"/>
    <p:sldId id="270" r:id="rId10"/>
    <p:sldId id="266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8E94"/>
    <a:srgbClr val="25B2B9"/>
    <a:srgbClr val="478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42" d="100"/>
          <a:sy n="42" d="100"/>
        </p:scale>
        <p:origin x="6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ublicComment@nfschools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065" y="1089616"/>
            <a:ext cx="7851038" cy="19396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– 2024 Foundation Aid Increase – Planned 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571" y="3429000"/>
            <a:ext cx="7315200" cy="10668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City School District of the City of Niagara Falls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Mark R. Laurrie, Superintendent</a:t>
            </a:r>
          </a:p>
          <a:p>
            <a:pPr algn="ctr"/>
            <a:endParaRPr lang="en-US" sz="2800" b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8A2F2F-3EF4-413E-911F-A43522B64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8503" y="2663624"/>
            <a:ext cx="1623926" cy="153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2D2E8-F7F0-486B-99E0-30DE08F6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NFCSD Foundation Aid Increase Planned Use – Public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9ACCD-BE4F-4DD9-A081-E96334D88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3767" y="1014780"/>
            <a:ext cx="7315200" cy="5120640"/>
          </a:xfrm>
        </p:spPr>
        <p:txBody>
          <a:bodyPr/>
          <a:lstStyle/>
          <a:p>
            <a:r>
              <a:rPr lang="en-US" sz="2400" b="1" dirty="0">
                <a:ea typeface="+mn-lt"/>
                <a:cs typeface="+mn-lt"/>
              </a:rPr>
              <a:t>Prior to the District’s Implementation of the 2023 – 2024 budget on July 1, 2023, planned use of the Foundation Aid Increase will be posted publicly to allow for public comments. </a:t>
            </a:r>
          </a:p>
          <a:p>
            <a:r>
              <a:rPr lang="en-US" sz="2400" b="1" dirty="0">
                <a:ea typeface="+mn-lt"/>
                <a:cs typeface="+mn-lt"/>
              </a:rPr>
              <a:t>The District encourages all of its stakeholders to comment on the plan via the email address established for this purpose. </a:t>
            </a:r>
          </a:p>
          <a:p>
            <a:r>
              <a:rPr lang="en-US" sz="2400" b="1" dirty="0">
                <a:ea typeface="+mn-lt"/>
                <a:cs typeface="+mn-lt"/>
              </a:rPr>
              <a:t>Public comments on this plan will be considered as the District finalizes implementation of the approved budget.</a:t>
            </a:r>
          </a:p>
          <a:p>
            <a:r>
              <a:rPr lang="en-US" sz="2400" b="1" dirty="0">
                <a:ea typeface="+mn-lt"/>
                <a:cs typeface="+mn-lt"/>
              </a:rPr>
              <a:t>Public Comment Email: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      PublicComments@nfschools.net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0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26102-96EF-4095-8306-FAE7E3F8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– 2024 District Allocation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Enacted Legislative  Budget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BC78A47-6D45-4FA8-B8AD-65CA9E89AE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620928"/>
              </p:ext>
            </p:extLst>
          </p:nvPr>
        </p:nvGraphicFramePr>
        <p:xfrm>
          <a:off x="3590488" y="755009"/>
          <a:ext cx="8058878" cy="312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574">
                  <a:extLst>
                    <a:ext uri="{9D8B030D-6E8A-4147-A177-3AD203B41FA5}">
                      <a16:colId xmlns:a16="http://schemas.microsoft.com/office/drawing/2014/main" val="1015470812"/>
                    </a:ext>
                  </a:extLst>
                </a:gridCol>
                <a:gridCol w="3943304">
                  <a:extLst>
                    <a:ext uri="{9D8B030D-6E8A-4147-A177-3AD203B41FA5}">
                      <a16:colId xmlns:a16="http://schemas.microsoft.com/office/drawing/2014/main" val="2547568775"/>
                    </a:ext>
                  </a:extLst>
                </a:gridCol>
              </a:tblGrid>
              <a:tr h="780177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2022 – 2023 Foundation Aid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$ 96,567,449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998627"/>
                  </a:ext>
                </a:extLst>
              </a:tr>
              <a:tr h="78784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2023 – 2024 Foundation Aid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noProof="0" dirty="0">
                          <a:effectLst/>
                          <a:latin typeface="Corbel"/>
                        </a:rPr>
                        <a:t>$112,276,816</a:t>
                      </a:r>
                      <a:endParaRPr lang="en-US" sz="24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736319"/>
                  </a:ext>
                </a:extLst>
              </a:tr>
              <a:tr h="78090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2023 – 2024 Increase ($)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noProof="0" dirty="0">
                          <a:effectLst/>
                          <a:latin typeface="Corbel"/>
                        </a:rPr>
                        <a:t>$15,709,367</a:t>
                      </a:r>
                      <a:endParaRPr lang="en-US" sz="24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961610"/>
                  </a:ext>
                </a:extLst>
              </a:tr>
              <a:tr h="773452"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dirty="0"/>
                        <a:t>2023 – 2024 Increase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dirty="0"/>
                        <a:t>16.27%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75744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658EFFB-D9F4-4864-8574-D766DFA85814}"/>
              </a:ext>
            </a:extLst>
          </p:cNvPr>
          <p:cNvSpPr/>
          <p:nvPr/>
        </p:nvSpPr>
        <p:spPr>
          <a:xfrm>
            <a:off x="4001476" y="4163944"/>
            <a:ext cx="72369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Section 10-d of part A of chapter 56 of the laws of 2021, as amended by §5-b of part A of chapter 56 of the laws of 2022, requires school </a:t>
            </a:r>
            <a:r>
              <a:rPr lang="en-US" dirty="0">
                <a:solidFill>
                  <a:srgbClr val="1E8E94"/>
                </a:solidFill>
                <a:latin typeface="Verdana" panose="020B0604030504040204" pitchFamily="34" charset="0"/>
              </a:rPr>
              <a:t>districts receiving a foundation aid increase of more than 10% or $10,000,000 to create plans on how these funds will be used to address student performance and need.</a:t>
            </a:r>
            <a:endParaRPr lang="en-US" dirty="0">
              <a:solidFill>
                <a:srgbClr val="1E8E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7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8B50-827B-4DF5-B232-18F60057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Instructional Programming: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support growth meeting state learning standards in core academic areas.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address student social-emotional health.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graduation rates and eliminate achievement gaps.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5D799-A1DA-41C4-97AE-D51AA5305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77412" y="868680"/>
            <a:ext cx="3804920" cy="512064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25B2B9"/>
                </a:solidFill>
              </a:rPr>
              <a:t>Retention of Staff </a:t>
            </a:r>
            <a:r>
              <a:rPr lang="en-US" b="1" dirty="0"/>
              <a:t>previously funded by Federal stimulus grants including CRRSA (Coronavirus Response and Relief Supplemental Appropriations Act) and ARPA (American Rescue Plan Act).  </a:t>
            </a:r>
            <a:r>
              <a:rPr lang="en-US" b="1" dirty="0">
                <a:solidFill>
                  <a:srgbClr val="25B2B9"/>
                </a:solidFill>
              </a:rPr>
              <a:t>Estimated spending $8,867,627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Increase Index Allocations </a:t>
            </a:r>
            <a:r>
              <a:rPr lang="en-US" b="1" dirty="0"/>
              <a:t>to expand availability of credit recovery resources, provide additional engagement strategies for secondary students.  Estimated spending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$180,000</a:t>
            </a:r>
          </a:p>
          <a:p>
            <a:r>
              <a:rPr lang="en-US" b="1" dirty="0">
                <a:solidFill>
                  <a:srgbClr val="25B2B9"/>
                </a:solidFill>
              </a:rPr>
              <a:t>8 Additional instructional staff </a:t>
            </a:r>
            <a:r>
              <a:rPr lang="en-US" b="1" dirty="0"/>
              <a:t>in areas to support interventions for high-risk students.  Estimated spending </a:t>
            </a:r>
            <a:r>
              <a:rPr lang="en-US" b="1" dirty="0">
                <a:solidFill>
                  <a:srgbClr val="25B2B9"/>
                </a:solidFill>
              </a:rPr>
              <a:t>$733,200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Contractual increases </a:t>
            </a:r>
            <a:r>
              <a:rPr lang="en-US" b="1" dirty="0"/>
              <a:t>negotiated for Instructional and classroom Support Staff designed to attract and retain highly qualified personnel.  Estimated spending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$2,781,225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F9EA9-C428-445A-9F1B-61C55DD34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17452" y="1413964"/>
            <a:ext cx="3474720" cy="512064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25B2B9"/>
                </a:solidFill>
              </a:rPr>
              <a:t>Retention of Staff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Counselors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 Pupil Service Assistants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Social Workers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Teaching Assistants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Classroom Teachers </a:t>
            </a:r>
          </a:p>
          <a:p>
            <a:pPr>
              <a:spcBef>
                <a:spcPts val="0"/>
              </a:spcBef>
            </a:pPr>
            <a:r>
              <a:rPr lang="en-US" sz="1600" b="1" dirty="0"/>
              <a:t>Teachers on Special Assignment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School Administrators.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Index Allocations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District staff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Supplies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5B2B9"/>
                </a:solidFill>
              </a:rPr>
              <a:t>8 New Instructional Positions </a:t>
            </a:r>
            <a:endParaRPr lang="en-US" sz="18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dirty="0"/>
              <a:t>Response to Intervention (RTI) initiatives (early literacy interventions)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Contractual Increases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NF Teacher contracts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Teacher Associates Unit Local (TAUL)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endParaRPr lang="en-US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FC304-9EF4-4076-947F-846FB72F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52" y="1925362"/>
            <a:ext cx="2947482" cy="4601183"/>
          </a:xfrm>
        </p:spPr>
        <p:txBody>
          <a:bodyPr>
            <a:no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Instructional Programming: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/ Supplies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enhance student growth in core academic areas and increase student engagement.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2487DE8-3CF6-4471-B701-0AD05B91C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77412" y="868680"/>
            <a:ext cx="3804920" cy="51206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5B2B9"/>
                </a:solidFill>
              </a:rPr>
              <a:t>Instructional Technology </a:t>
            </a:r>
            <a:r>
              <a:rPr lang="en-US" b="1" dirty="0"/>
              <a:t>to enhance learning, access to instructional and social emotional programs, increase community engagement. </a:t>
            </a:r>
            <a:r>
              <a:rPr lang="en-US" b="1" dirty="0">
                <a:solidFill>
                  <a:srgbClr val="25B2B9"/>
                </a:solidFill>
              </a:rPr>
              <a:t>Estimated spending $1,334,650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BOCES Services / Supplies </a:t>
            </a:r>
            <a:r>
              <a:rPr lang="en-US" b="1" dirty="0"/>
              <a:t>to support various District initiatives.  Estimated spending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$383,456</a:t>
            </a:r>
          </a:p>
          <a:p>
            <a:r>
              <a:rPr lang="en-US" b="1" dirty="0">
                <a:solidFill>
                  <a:srgbClr val="25B2B9"/>
                </a:solidFill>
              </a:rPr>
              <a:t>Transportation </a:t>
            </a:r>
            <a:r>
              <a:rPr lang="en-US" b="1" dirty="0"/>
              <a:t>to cover anticipated increases to transportation contracts based on Consumer Price Index increase.  Estimated spending </a:t>
            </a:r>
            <a:r>
              <a:rPr lang="en-US" b="1" dirty="0">
                <a:solidFill>
                  <a:srgbClr val="25B2B9"/>
                </a:solidFill>
              </a:rPr>
              <a:t>$879.734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95E9E17-D16B-45F0-988A-271516101F86}"/>
              </a:ext>
            </a:extLst>
          </p:cNvPr>
          <p:cNvSpPr txBox="1">
            <a:spLocks/>
          </p:cNvSpPr>
          <p:nvPr/>
        </p:nvSpPr>
        <p:spPr>
          <a:xfrm>
            <a:off x="7616784" y="1665634"/>
            <a:ext cx="347472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1800" b="1" dirty="0">
                <a:solidFill>
                  <a:srgbClr val="25B2B9"/>
                </a:solidFill>
              </a:rPr>
              <a:t>Instructional Technology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Stem Lab and Library Laptops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New wireless access points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New building projectors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Installation of new Interactive Boards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Staff Training for new Interactive Boards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BOCES Services / Supplies 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Services to Special Needs students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Curriculum supplies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Staff development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5B2B9"/>
                </a:solidFill>
              </a:rPr>
              <a:t>Transportation 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Provide transportation services to elementary students living  more than one (1) mile from school of attendance.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Cover cost of anticipated CPI increases and potential increases due to greater availability of bus drivers and routes.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endParaRPr lang="en-US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8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6800-A8CD-4CC8-8327-6DA85B67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Addressing student social-emotional health, providing adequate resources to students with disabilities, and maintaining equity in physical plant.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65F2EA-F0C2-45DD-9D87-D8E158E51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150" y="868363"/>
            <a:ext cx="3475038" cy="51212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5B2B9"/>
                </a:solidFill>
              </a:rPr>
              <a:t>Professional Service Contract Increases </a:t>
            </a:r>
            <a:r>
              <a:rPr lang="en-US" b="1" dirty="0"/>
              <a:t>to enhance learning and social-emotional programs, provide services to students with special needs. </a:t>
            </a:r>
            <a:r>
              <a:rPr lang="en-US" b="1" dirty="0">
                <a:solidFill>
                  <a:srgbClr val="25B2B9"/>
                </a:solidFill>
              </a:rPr>
              <a:t>Estimated spending $447,413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Building Condition Survey </a:t>
            </a:r>
            <a:r>
              <a:rPr lang="en-US" b="1" dirty="0"/>
              <a:t>to assess needs for creating and maintaining equitable and safe learning environments.  Estimated spending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$212,000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246E8DF-7B70-4445-835B-9EAC5958458B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7759715" y="1531094"/>
            <a:ext cx="3475037" cy="5121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1800" b="1" dirty="0">
                <a:solidFill>
                  <a:srgbClr val="25B2B9"/>
                </a:solidFill>
              </a:rPr>
              <a:t>Professional Service Contract Increases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Occupational and Physical Therapies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Independent Contractors (At Risk Youth Services, building security subscriptions, corporate partnerships)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Building Condition Survey 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As prescribed by NYSED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Creation of 5-Year facilities improvement plan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endParaRPr lang="en-US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3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956D-9B6C-4CD1-99F6-25EB600E4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Opportunity for Questions or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EF14F-0BBE-4D67-92C0-977C18F12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a typeface="+mn-lt"/>
                <a:cs typeface="+mn-lt"/>
              </a:rPr>
              <a:t>You may review a copy of this presentation on the District website and input questions by email </a:t>
            </a:r>
            <a:r>
              <a:rPr lang="en-US" sz="2800" b="1">
                <a:ea typeface="+mn-lt"/>
                <a:cs typeface="+mn-lt"/>
              </a:rPr>
              <a:t>to </a:t>
            </a:r>
            <a:r>
              <a:rPr lang="en-US" sz="2800" b="1">
                <a:solidFill>
                  <a:srgbClr val="1E8E94"/>
                </a:solidFill>
                <a:ea typeface="+mn-lt"/>
                <a:cs typeface="+mn-lt"/>
              </a:rPr>
              <a:t>PublicComments@</a:t>
            </a:r>
            <a:r>
              <a:rPr lang="en-US" sz="2800" b="1" dirty="0">
                <a:solidFill>
                  <a:srgbClr val="1E8E94"/>
                </a:solidFill>
                <a:ea typeface="+mn-lt"/>
                <a:cs typeface="+mn-lt"/>
              </a:rPr>
              <a:t>nfschools.net</a:t>
            </a:r>
            <a:endParaRPr lang="en-US" sz="2800" dirty="0">
              <a:solidFill>
                <a:srgbClr val="1E8E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8206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1966150BA6A4AAE97C26FBC6618D8" ma:contentTypeVersion="4" ma:contentTypeDescription="Create a new document." ma:contentTypeScope="" ma:versionID="b04320b091bed6273e6988c1e3b94ef1">
  <xsd:schema xmlns:xsd="http://www.w3.org/2001/XMLSchema" xmlns:xs="http://www.w3.org/2001/XMLSchema" xmlns:p="http://schemas.microsoft.com/office/2006/metadata/properties" xmlns:ns2="25a284d8-da91-4ae7-8935-456a0130cd73" targetNamespace="http://schemas.microsoft.com/office/2006/metadata/properties" ma:root="true" ma:fieldsID="0658acbb85ed9630c054fa50a8b5173c" ns2:_="">
    <xsd:import namespace="25a284d8-da91-4ae7-8935-456a0130cd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284d8-da91-4ae7-8935-456a0130c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A67EB0-DD73-4376-827B-475FBA431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284d8-da91-4ae7-8935-456a0130cd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439853-936F-441E-B783-FAA1C301333B}">
  <ds:schemaRefs>
    <ds:schemaRef ds:uri="http://purl.org/dc/terms/"/>
    <ds:schemaRef ds:uri="http://schemas.openxmlformats.org/package/2006/metadata/core-properties"/>
    <ds:schemaRef ds:uri="25a284d8-da91-4ae7-8935-456a0130cd73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954D333-1C2F-4C49-A094-E2443DDA70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672</TotalTime>
  <Words>692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Corbel</vt:lpstr>
      <vt:lpstr>Verdana</vt:lpstr>
      <vt:lpstr>Wingdings 2</vt:lpstr>
      <vt:lpstr>Frame</vt:lpstr>
      <vt:lpstr>2023 – 2024 Foundation Aid Increase – Planned Use</vt:lpstr>
      <vt:lpstr>NFCSD Foundation Aid Increase Planned Use – Public Comment</vt:lpstr>
      <vt:lpstr>2023 – 2024 District Allocation Per Enacted Legislative  Budget</vt:lpstr>
      <vt:lpstr>Instructional Programming:  To support growth meeting state learning standards in core academic areas.  To address student social-emotional health.  Increase graduation rates and eliminate achievement gaps.</vt:lpstr>
      <vt:lpstr>Instructional Programming:  Technology   Services / Supplies  To enhance student growth in core academic areas and increase student engagement.    </vt:lpstr>
      <vt:lpstr>Addressing student social-emotional health, providing adequate resources to students with disabilities, and maintaining equity in physical plant.</vt:lpstr>
      <vt:lpstr>Public Opportunity for Questions or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Carella, Richard</dc:creator>
  <cp:lastModifiedBy>Pratt, Terence</cp:lastModifiedBy>
  <cp:revision>733</cp:revision>
  <cp:lastPrinted>2023-04-30T16:40:39Z</cp:lastPrinted>
  <dcterms:created xsi:type="dcterms:W3CDTF">2021-06-17T20:11:53Z</dcterms:created>
  <dcterms:modified xsi:type="dcterms:W3CDTF">2023-05-05T13:59:03Z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0x0101005211966150BA6A4AAE97C26FBC6618D8</vt:lpwstr>
  </property>
</Properties>
</file>